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58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77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1F5D-5638-4F78-8A47-F21E132E5E03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6730-87F7-486C-BED3-7048AE9D5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07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1F5D-5638-4F78-8A47-F21E132E5E03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6730-87F7-486C-BED3-7048AE9D5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074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1F5D-5638-4F78-8A47-F21E132E5E03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6730-87F7-486C-BED3-7048AE9D5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44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1F5D-5638-4F78-8A47-F21E132E5E03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6730-87F7-486C-BED3-7048AE9D5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026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1F5D-5638-4F78-8A47-F21E132E5E03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6730-87F7-486C-BED3-7048AE9D5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17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1F5D-5638-4F78-8A47-F21E132E5E03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6730-87F7-486C-BED3-7048AE9D5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88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1F5D-5638-4F78-8A47-F21E132E5E03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6730-87F7-486C-BED3-7048AE9D5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42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1F5D-5638-4F78-8A47-F21E132E5E03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6730-87F7-486C-BED3-7048AE9D5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838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1F5D-5638-4F78-8A47-F21E132E5E03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6730-87F7-486C-BED3-7048AE9D5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134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1F5D-5638-4F78-8A47-F21E132E5E03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6730-87F7-486C-BED3-7048AE9D5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39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31F5D-5638-4F78-8A47-F21E132E5E03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16730-87F7-486C-BED3-7048AE9D5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303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31F5D-5638-4F78-8A47-F21E132E5E03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16730-87F7-486C-BED3-7048AE9D5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720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2250" y="580446"/>
            <a:ext cx="87305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дошкольное образовательное учреждение 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развития ребенка – детский сад №2»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делами Президента Российской Федерации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2928" y="2938245"/>
            <a:ext cx="831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по самообразованию 2025-2026 учебный год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98403" y="4749710"/>
            <a:ext cx="3427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Подготовил: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группы № 9 (средняя возрастная группа)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Шеина А.В.</a:t>
            </a:r>
          </a:p>
        </p:txBody>
      </p:sp>
    </p:spTree>
    <p:extLst>
      <p:ext uri="{BB962C8B-B14F-4D97-AF65-F5344CB8AC3E}">
        <p14:creationId xmlns:p14="http://schemas.microsoft.com/office/powerpoint/2010/main" val="177912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6591" y="556591"/>
            <a:ext cx="8587409" cy="1153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3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Тема: Развитие речи дошкольников посредством двигательной деятельности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F"/>
            </a:endParaRPr>
          </a:p>
          <a:p>
            <a:pPr>
              <a:lnSpc>
                <a:spcPct val="103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Дата начала работы над темой: сентябрь 2025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F"/>
            </a:endParaRPr>
          </a:p>
          <a:p>
            <a:pPr>
              <a:lnSpc>
                <a:spcPct val="103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Предполагаемая дата окончания работы: май 2026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F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2250" y="1710111"/>
            <a:ext cx="11163632" cy="4161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3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Цель: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 определение, формирование и совершенствование речевой функции детей среднего дошкольного возраста посредством развития двигательной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активности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F"/>
            </a:endParaRPr>
          </a:p>
          <a:p>
            <a:pPr>
              <a:lnSpc>
                <a:spcPct val="103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Задачи: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 нормализация тонуса мышц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F"/>
            </a:endParaRPr>
          </a:p>
          <a:p>
            <a:pPr>
              <a:lnSpc>
                <a:spcPct val="103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              выработка координации движений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F"/>
            </a:endParaRPr>
          </a:p>
          <a:p>
            <a:pPr>
              <a:lnSpc>
                <a:spcPct val="103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              пробуждение и закрепление элементарного чувства ритма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F"/>
            </a:endParaRPr>
          </a:p>
          <a:p>
            <a:pPr>
              <a:lnSpc>
                <a:spcPct val="103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              достижение точности движений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F"/>
            </a:endParaRPr>
          </a:p>
          <a:p>
            <a:pPr>
              <a:lnSpc>
                <a:spcPct val="103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              уравновешивание процессов возбуждения-торможения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F"/>
            </a:endParaRPr>
          </a:p>
          <a:p>
            <a:pPr>
              <a:lnSpc>
                <a:spcPct val="103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              упорядочивание моторной активности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F"/>
            </a:endParaRPr>
          </a:p>
          <a:p>
            <a:pPr>
              <a:lnSpc>
                <a:spcPct val="103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              организация внимания (зрительного, слухового, слухоречевого) и тех же видов памяти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F"/>
            </a:endParaRPr>
          </a:p>
          <a:p>
            <a:pPr>
              <a:lnSpc>
                <a:spcPct val="103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              приобретение навыка очередности в деятельности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F"/>
            </a:endParaRPr>
          </a:p>
          <a:p>
            <a:pPr>
              <a:lnSpc>
                <a:spcPct val="103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              обучение выполнению инструкций (просьб) взрослого как базы целенаправленной учебной деятельности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F"/>
            </a:endParaRPr>
          </a:p>
          <a:p>
            <a:pPr>
              <a:lnSpc>
                <a:spcPct val="103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F"/>
              </a:rPr>
              <a:t>              организация работы с серийной информацией, приучение к игре по правилам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F"/>
            </a:endParaRPr>
          </a:p>
        </p:txBody>
      </p:sp>
    </p:spTree>
    <p:extLst>
      <p:ext uri="{BB962C8B-B14F-4D97-AF65-F5344CB8AC3E}">
        <p14:creationId xmlns:p14="http://schemas.microsoft.com/office/powerpoint/2010/main" val="53858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6348" y="572494"/>
            <a:ext cx="36973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Сентябрь - октябрь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Наблюдение. Оценивание возможности  включения разных видов движений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-образовательный маршрут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нормотипичных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детей и детей с нарушениями развития речевой функции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831" y="729575"/>
            <a:ext cx="3741172" cy="31728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19" y="2073395"/>
            <a:ext cx="4113533" cy="26291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703" y="1674441"/>
            <a:ext cx="1784930" cy="23853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315" y="3809141"/>
            <a:ext cx="1925668" cy="257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95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72493" y="532736"/>
            <a:ext cx="3466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Ноябрь. Осенние превращения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569005"/>
              </p:ext>
            </p:extLst>
          </p:nvPr>
        </p:nvGraphicFramePr>
        <p:xfrm>
          <a:off x="682514" y="902068"/>
          <a:ext cx="3197723" cy="1912693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3197723">
                  <a:extLst>
                    <a:ext uri="{9D8B030D-6E8A-4147-A177-3AD203B41FA5}">
                      <a16:colId xmlns:a16="http://schemas.microsoft.com/office/drawing/2014/main" val="3082259617"/>
                    </a:ext>
                  </a:extLst>
                </a:gridCol>
              </a:tblGrid>
              <a:tr h="1912693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корпорального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праксиса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разучивание динамической гимнастики «Жил да был колючий ежик»</a:t>
                      </a:r>
                    </a:p>
                    <a:p>
                      <a:pPr>
                        <a:lnSpc>
                          <a:spcPct val="103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Разучивание пальчиковой гимнастики «Грибы»(на полянке толстячок)</a:t>
                      </a:r>
                    </a:p>
                    <a:p>
                      <a:pPr>
                        <a:lnSpc>
                          <a:spcPct val="103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Графо-моторные упражнения: Грибы, Овощи, Фрукты, Осень</a:t>
                      </a:r>
                    </a:p>
                    <a:p>
                      <a:pPr>
                        <a:lnSpc>
                          <a:spcPct val="103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Артикуляционное упражнение: «Заборчик»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711962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237" y="564640"/>
            <a:ext cx="1826507" cy="24409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95" y="2759359"/>
            <a:ext cx="1869523" cy="249844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96" y="2803428"/>
            <a:ext cx="2626896" cy="35105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113" y="3255836"/>
            <a:ext cx="2059988" cy="275298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2" t="-310" r="6392"/>
          <a:stretch/>
        </p:blipFill>
        <p:spPr>
          <a:xfrm>
            <a:off x="9834424" y="1782126"/>
            <a:ext cx="1667922" cy="273264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131" y="772604"/>
            <a:ext cx="3612519" cy="187984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423" y="4085003"/>
            <a:ext cx="1667923" cy="22290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0" r="20882"/>
          <a:stretch/>
        </p:blipFill>
        <p:spPr>
          <a:xfrm>
            <a:off x="7930388" y="3359074"/>
            <a:ext cx="1755839" cy="263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6592" y="489089"/>
            <a:ext cx="1874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Декабрь: Зима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591" y="858422"/>
            <a:ext cx="39199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корпорального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праксиса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разучивание динамической гимнастики «Зайка серенький сидит»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Разучивание пальчиковой гимнастики «Зайка ушки на макушке», «Жил был зайчик»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Графо-моторные упражнения: Дикие животные, Птицы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Артикуляционное упражнение: «Улыбочка», «Лопаточка»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653" y="2096399"/>
            <a:ext cx="3171227" cy="42380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14117"/>
          <a:stretch/>
        </p:blipFill>
        <p:spPr>
          <a:xfrm>
            <a:off x="919147" y="2246522"/>
            <a:ext cx="2307880" cy="27110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432" y="542991"/>
            <a:ext cx="4133581" cy="30930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551" y="4168312"/>
            <a:ext cx="1630474" cy="21789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5" t="24928" r="72725" b="28696"/>
          <a:stretch/>
        </p:blipFill>
        <p:spPr>
          <a:xfrm>
            <a:off x="5210846" y="3818411"/>
            <a:ext cx="1325045" cy="25284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65428" y="4033140"/>
            <a:ext cx="1662690" cy="230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0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915"/>
            <a:ext cx="12245182" cy="68879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2738" y="469127"/>
            <a:ext cx="2472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Январь. Новый год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2739" y="838460"/>
            <a:ext cx="3514476" cy="1809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корпорального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праксиса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разучивание динамической гимнастики «Мы тебя так долго ждали, дедушка»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Разучивание пальчиковой гимнастики «К нам приедет Дед мороз»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Графо-моторные упражнения: «Елочка — зеленая иголочка»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Артикуляционное упражнение: «Конфета», «Горка»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3" r="6303" b="22580"/>
          <a:stretch/>
        </p:blipFill>
        <p:spPr>
          <a:xfrm>
            <a:off x="709190" y="2687339"/>
            <a:ext cx="2296403" cy="33728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62" b="16883"/>
          <a:stretch/>
        </p:blipFill>
        <p:spPr>
          <a:xfrm>
            <a:off x="7133632" y="469127"/>
            <a:ext cx="1720138" cy="21057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1" r="12142" b="26609"/>
          <a:stretch/>
        </p:blipFill>
        <p:spPr>
          <a:xfrm>
            <a:off x="3996855" y="469127"/>
            <a:ext cx="1370400" cy="212613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4" t="3100" r="14203" b="10993"/>
          <a:stretch/>
        </p:blipFill>
        <p:spPr>
          <a:xfrm>
            <a:off x="5509343" y="469127"/>
            <a:ext cx="1411055" cy="21057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/>
          <a:stretch/>
        </p:blipFill>
        <p:spPr>
          <a:xfrm>
            <a:off x="3270490" y="2687339"/>
            <a:ext cx="2238853" cy="337284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39"/>
          <a:stretch/>
        </p:blipFill>
        <p:spPr>
          <a:xfrm>
            <a:off x="5774240" y="3150006"/>
            <a:ext cx="2804201" cy="291017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92"/>
          <a:stretch/>
        </p:blipFill>
        <p:spPr>
          <a:xfrm>
            <a:off x="8711534" y="1460070"/>
            <a:ext cx="3001245" cy="262741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998" y="4436069"/>
            <a:ext cx="1216818" cy="162616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953" y="4415752"/>
            <a:ext cx="1406813" cy="188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30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38324" cy="70528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4543" y="492979"/>
            <a:ext cx="3824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Февраль. Дуют ветры в феврале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055" y="862311"/>
            <a:ext cx="39279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корпорального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праксиса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разучивание динамической гимнастики «Илья Муромец — добрый молодец»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Разучивание пальчиковой гимнастики «Защитники Отечества»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Графо-моторные упражнения: «Щит, шлем и меч»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Артикуляционное упражнение: «Часики», «Иголочка»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8" y="2316163"/>
            <a:ext cx="2790442" cy="37291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7" t="8696" r="18649" b="13276"/>
          <a:stretch/>
        </p:blipFill>
        <p:spPr>
          <a:xfrm>
            <a:off x="4468633" y="643911"/>
            <a:ext cx="1656604" cy="28660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016" y="643911"/>
            <a:ext cx="4285572" cy="320679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958" y="3933766"/>
            <a:ext cx="3405688" cy="25483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081" y="4538173"/>
            <a:ext cx="1450855" cy="19389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087" y="4538173"/>
            <a:ext cx="1450855" cy="19389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73503" y="4110824"/>
            <a:ext cx="3363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Артикуляционное упражнение «Часики»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43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6836" y="469127"/>
            <a:ext cx="1903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Март. Весна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6836" y="838458"/>
            <a:ext cx="52955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корпорального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праксиса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разучивание динамической гимнастики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Воробьишки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Разучивание пальчиковой гимнастики «10 птичек -стайка»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Графо-моторные упражнения: «Возвращение птиц»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Артикуляционное упражнение: «Лопаточка», «Лошадка»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55" y="1859612"/>
            <a:ext cx="3740410" cy="27988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464" y="3602038"/>
            <a:ext cx="2083624" cy="27845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63701"/>
            <a:ext cx="3402838" cy="25462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845" y="4126724"/>
            <a:ext cx="1568949" cy="209675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56477" y="4128190"/>
            <a:ext cx="1566755" cy="20938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flipH="1">
            <a:off x="6734754" y="3793867"/>
            <a:ext cx="3784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Артикуляционное упражнение «Лопаточка»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49915" y="4125258"/>
            <a:ext cx="1552889" cy="207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2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461176"/>
            <a:ext cx="2059388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Апрель. Семья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426473"/>
              </p:ext>
            </p:extLst>
          </p:nvPr>
        </p:nvGraphicFramePr>
        <p:xfrm>
          <a:off x="636105" y="919012"/>
          <a:ext cx="4023360" cy="1466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23360">
                  <a:extLst>
                    <a:ext uri="{9D8B030D-6E8A-4147-A177-3AD203B41FA5}">
                      <a16:colId xmlns:a16="http://schemas.microsoft.com/office/drawing/2014/main" val="3536058276"/>
                    </a:ext>
                  </a:extLst>
                </a:gridCol>
              </a:tblGrid>
              <a:tr h="1466380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корпорального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праксиса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разучивание динамической гимнастики «Уборка»</a:t>
                      </a:r>
                    </a:p>
                    <a:p>
                      <a:pPr>
                        <a:lnSpc>
                          <a:spcPct val="103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Разучивание пальчиковой гимнастики «Это чайник»</a:t>
                      </a:r>
                    </a:p>
                    <a:p>
                      <a:pPr>
                        <a:lnSpc>
                          <a:spcPct val="103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Графо-моторные упражнения: «Нож, вилка, ложка»</a:t>
                      </a:r>
                    </a:p>
                    <a:p>
                      <a:pPr>
                        <a:lnSpc>
                          <a:spcPct val="103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Артикуляционное упражнение: «Вкусное варенье»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2877568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63" y="3124993"/>
            <a:ext cx="2441369" cy="32626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2259187"/>
            <a:ext cx="1868547" cy="24971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233" y="678263"/>
            <a:ext cx="1980799" cy="26471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263" y="3773923"/>
            <a:ext cx="1772959" cy="23693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448" y="4011050"/>
            <a:ext cx="1739552" cy="23247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16343" y="3722674"/>
            <a:ext cx="17395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Артикуляционное упражнение «Вкусное варенье»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177" y="1437091"/>
            <a:ext cx="1727042" cy="230802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87" y="4064474"/>
            <a:ext cx="1655482" cy="221239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828" y="966251"/>
            <a:ext cx="1882351" cy="251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7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3468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8883" y="461176"/>
            <a:ext cx="1966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Май. Насекомые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8884" y="771277"/>
            <a:ext cx="36337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корпорального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праксиса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разучивание динамической гимнастики «По тарелочке бежала милая букашка»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Разучивание пальчиковой гимнастики «Жук жужжит, жужжит, жужжит и по веточке бежит»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Графо-моторные упражнения: «Комар и муравей»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Артикуляционное упражнение: «Чашечка»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83" y="2448127"/>
            <a:ext cx="2503107" cy="33451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768" y="3334294"/>
            <a:ext cx="2503205" cy="33452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225" y="704659"/>
            <a:ext cx="2208292" cy="29511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77237" y="4275656"/>
            <a:ext cx="1607624" cy="21484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63300" y="3747907"/>
            <a:ext cx="2519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Артикуляционное упражнение «Чашечка»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717" y="3798568"/>
            <a:ext cx="1554901" cy="207797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537837" y="6040811"/>
            <a:ext cx="1852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Артикуляционное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упражнение«Грибок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1" y="521066"/>
            <a:ext cx="1915803" cy="286483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710" y="515876"/>
            <a:ext cx="1675322" cy="287521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506" y="3570776"/>
            <a:ext cx="1761218" cy="247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26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0800000" flipV="1">
            <a:off x="3546282" y="2413337"/>
            <a:ext cx="5311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</a:t>
            </a:r>
            <a:endParaRPr lang="ru-RU" sz="4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24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510</Words>
  <Application>Microsoft Office PowerPoint</Application>
  <PresentationFormat>Широкоэкранный</PresentationFormat>
  <Paragraphs>64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F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26</cp:revision>
  <dcterms:created xsi:type="dcterms:W3CDTF">2026-05-22T14:58:50Z</dcterms:created>
  <dcterms:modified xsi:type="dcterms:W3CDTF">2026-05-25T19:08:24Z</dcterms:modified>
</cp:coreProperties>
</file>